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3F6"/>
    <a:srgbClr val="9D079D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232692-631B-4E51-AC7D-3235179F4C7A}" v="221" dt="2022-02-13T15:17:45.6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5" autoAdjust="0"/>
    <p:restoredTop sz="94660"/>
  </p:normalViewPr>
  <p:slideViewPr>
    <p:cSldViewPr snapToGrid="0">
      <p:cViewPr>
        <p:scale>
          <a:sx n="107" d="100"/>
          <a:sy n="107" d="100"/>
        </p:scale>
        <p:origin x="-102" y="-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A70F276-1833-4A75-9C1D-A56E2295A68D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</p:spPr>
        <p:txBody>
          <a:bodyPr/>
          <a:lstStyle/>
          <a:p>
            <a:fld id="{AA70F276-1833-4A75-9C1D-A56E2295A68D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Obdĺžnik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7" name="Obdĺžnik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13" name="Zástupný symbol čísla snímky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70F276-1833-4A75-9C1D-A56E2295A68D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Zástupný symbol päty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70F276-1833-4A75-9C1D-A56E2295A68D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12" name="Zástupný symbol čísla snímky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Zástupný symbol textu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5" name="Zástupný symbol textu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Obdĺžnik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1" name="Obdĺžnik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</p:spPr>
        <p:txBody>
          <a:bodyPr rtlCol="0"/>
          <a:lstStyle/>
          <a:p>
            <a:fld id="{AA70F276-1833-4A75-9C1D-A56E2295A68D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13" name="Zástupný symbol čísla snímky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</p:spPr>
        <p:txBody>
          <a:bodyPr rtlCol="0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A70F276-1833-4A75-9C1D-A56E2295A68D}" type="datetimeFigureOut">
              <a:rPr lang="en-US" smtClean="0"/>
              <a:pPr/>
              <a:t>4/11/2025</a:t>
            </a:fld>
            <a:endParaRPr lang="en-US" dirty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Obdĺžnik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ame 31">
            <a:extLst>
              <a:ext uri="{FF2B5EF4-FFF2-40B4-BE49-F238E27FC236}">
                <a16:creationId xmlns:a16="http://schemas.microsoft.com/office/drawing/2014/main" xmlns="" id="{DD7EAFE6-2BB9-41FB-9CF4-588CFC7087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xmlns="" id="{32768DCD-B824-413A-B330-8D57ADB372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ame 35">
            <a:extLst>
              <a:ext uri="{FF2B5EF4-FFF2-40B4-BE49-F238E27FC236}">
                <a16:creationId xmlns:a16="http://schemas.microsoft.com/office/drawing/2014/main" xmlns="" id="{19F9CD66-32FC-448F-B4C5-67D17508A22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38200" y="857255"/>
            <a:ext cx="4779853" cy="286976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r>
              <a:rPr lang="en-US" sz="3600" b="1" u="sng" dirty="0">
                <a:solidFill>
                  <a:srgbClr val="002060"/>
                </a:solidFill>
                <a:cs typeface="Angsana New"/>
              </a:rPr>
              <a:t>JAZYK A KOMUNIKÁCIA</a:t>
            </a:r>
            <a:r>
              <a:rPr lang="en-US" sz="3600" b="1" dirty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en-US" sz="3600" b="1" dirty="0">
                <a:solidFill>
                  <a:schemeClr val="tx1">
                    <a:lumMod val="75000"/>
                  </a:schemeClr>
                </a:solidFill>
              </a:rPr>
            </a:br>
            <a:endParaRPr lang="en-US" sz="3600" dirty="0">
              <a:solidFill>
                <a:schemeClr val="tx1">
                  <a:lumMod val="75000"/>
                </a:schemeClr>
              </a:solidFill>
            </a:endParaRPr>
          </a:p>
          <a:p>
            <a:pPr algn="l"/>
            <a:r>
              <a:rPr lang="en-US" sz="3600" i="1" dirty="0" smtClean="0">
                <a:solidFill>
                  <a:schemeClr val="accent1">
                    <a:lumMod val="75000"/>
                  </a:schemeClr>
                </a:solidFill>
                <a:cs typeface="Angsana New"/>
              </a:rPr>
              <a:t>S</a:t>
            </a:r>
            <a:r>
              <a:rPr lang="sk-SK" sz="3600" i="1" dirty="0" err="1" smtClean="0">
                <a:solidFill>
                  <a:schemeClr val="accent1">
                    <a:lumMod val="75000"/>
                  </a:schemeClr>
                </a:solidFill>
                <a:cs typeface="Angsana New"/>
              </a:rPr>
              <a:t>eminár</a:t>
            </a:r>
            <a:r>
              <a:rPr lang="sk-SK" sz="3600" i="1" dirty="0" smtClean="0">
                <a:solidFill>
                  <a:schemeClr val="accent1">
                    <a:lumMod val="75000"/>
                  </a:schemeClr>
                </a:solidFill>
                <a:cs typeface="Angsana New"/>
              </a:rPr>
              <a:t> zo slovenského jazyka a literatúry (SSJL)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>
              <a:solidFill>
                <a:srgbClr val="B94CC4">
                  <a:alpha val="70000"/>
                </a:srgb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9068" y="3832717"/>
            <a:ext cx="4581527" cy="21812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 algn="l">
              <a:buFont typeface="Wingdings" panose="05000000000000000000" pitchFamily="2" charset="2"/>
              <a:buChar char="§"/>
            </a:pPr>
            <a:endParaRPr lang="en-US" sz="1800" dirty="0"/>
          </a:p>
          <a:p>
            <a:pPr marL="285750" indent="-285750" algn="l">
              <a:buFont typeface="Arial" panose="05000000000000000000" pitchFamily="2" charset="2"/>
              <a:buChar char="•"/>
            </a:pPr>
            <a:r>
              <a:rPr lang="en-US" sz="1800" dirty="0" smtClean="0">
                <a:latin typeface="Angsana New"/>
              </a:rPr>
              <a:t>je </a:t>
            </a:r>
            <a:r>
              <a:rPr lang="en-US" sz="1800" dirty="0" err="1">
                <a:latin typeface="Angsana New"/>
              </a:rPr>
              <a:t>určený</a:t>
            </a:r>
            <a:r>
              <a:rPr lang="en-US" sz="1800" dirty="0">
                <a:latin typeface="Angsana New"/>
              </a:rPr>
              <a:t> pre </a:t>
            </a:r>
            <a:r>
              <a:rPr lang="en-US" sz="1800" dirty="0" err="1">
                <a:latin typeface="Angsana New"/>
              </a:rPr>
              <a:t>študentov</a:t>
            </a:r>
            <a:r>
              <a:rPr lang="en-US" sz="1800" dirty="0">
                <a:latin typeface="Angsana New"/>
              </a:rPr>
              <a:t> </a:t>
            </a:r>
            <a:r>
              <a:rPr lang="en-US" sz="1800" u="sng" dirty="0">
                <a:latin typeface="Angsana New"/>
              </a:rPr>
              <a:t>IV.A4, </a:t>
            </a:r>
            <a:r>
              <a:rPr lang="en-US" sz="1800" u="sng" dirty="0" err="1">
                <a:latin typeface="Angsana New"/>
              </a:rPr>
              <a:t>oktávy</a:t>
            </a:r>
            <a:r>
              <a:rPr lang="en-US" sz="1800" u="sng" dirty="0">
                <a:latin typeface="Angsana New"/>
              </a:rPr>
              <a:t>,</a:t>
            </a:r>
            <a:endParaRPr lang="en-US" sz="1800" dirty="0">
              <a:latin typeface="Angsana New"/>
            </a:endParaRPr>
          </a:p>
          <a:p>
            <a:pPr indent="-228600" algn="l">
              <a:buFont typeface="Wingdings" panose="05000000000000000000" pitchFamily="2" charset="2"/>
              <a:buChar char="§"/>
            </a:pPr>
            <a:r>
              <a:rPr lang="en-US" sz="1800" dirty="0">
                <a:latin typeface="Angsana New"/>
              </a:rPr>
              <a:t> </a:t>
            </a:r>
            <a:r>
              <a:rPr lang="en-US" sz="1800" dirty="0" err="1">
                <a:latin typeface="Angsana New"/>
              </a:rPr>
              <a:t>prebehne</a:t>
            </a:r>
            <a:r>
              <a:rPr lang="en-US" sz="1800" dirty="0">
                <a:latin typeface="Angsana New"/>
              </a:rPr>
              <a:t> v </a:t>
            </a:r>
            <a:r>
              <a:rPr lang="en-US" sz="1800" dirty="0" err="1">
                <a:latin typeface="Angsana New"/>
              </a:rPr>
              <a:t>šk</a:t>
            </a:r>
            <a:r>
              <a:rPr lang="en-US" sz="1800" dirty="0">
                <a:latin typeface="Angsana New"/>
              </a:rPr>
              <a:t>. r. </a:t>
            </a:r>
            <a:r>
              <a:rPr lang="en-US" sz="1800" dirty="0" smtClean="0">
                <a:latin typeface="Angsana New"/>
              </a:rPr>
              <a:t>202</a:t>
            </a:r>
            <a:r>
              <a:rPr lang="sk-SK" sz="1800" dirty="0" smtClean="0">
                <a:latin typeface="Angsana New"/>
              </a:rPr>
              <a:t>5</a:t>
            </a:r>
            <a:r>
              <a:rPr lang="en-US" sz="1800" dirty="0" smtClean="0">
                <a:latin typeface="Angsana New"/>
              </a:rPr>
              <a:t>/202</a:t>
            </a:r>
            <a:r>
              <a:rPr lang="sk-SK" sz="1800" dirty="0" smtClean="0">
                <a:latin typeface="Angsana New"/>
              </a:rPr>
              <a:t>6</a:t>
            </a:r>
            <a:r>
              <a:rPr lang="en-US" sz="1800" dirty="0" smtClean="0">
                <a:latin typeface="Angsana New"/>
              </a:rPr>
              <a:t>,</a:t>
            </a:r>
            <a:endParaRPr lang="en-US" sz="1800" dirty="0">
              <a:latin typeface="Angsana New"/>
            </a:endParaRPr>
          </a:p>
          <a:p>
            <a:pPr indent="-228600" algn="l">
              <a:buFont typeface="Wingdings" panose="05000000000000000000" pitchFamily="2" charset="2"/>
              <a:buChar char="§"/>
            </a:pPr>
            <a:r>
              <a:rPr lang="en-US" sz="1800" dirty="0">
                <a:latin typeface="Angsana New"/>
              </a:rPr>
              <a:t> </a:t>
            </a:r>
            <a:r>
              <a:rPr lang="en-US" sz="1800" dirty="0" err="1">
                <a:latin typeface="Angsana New"/>
              </a:rPr>
              <a:t>trvá</a:t>
            </a:r>
            <a:r>
              <a:rPr lang="en-US" sz="1800" dirty="0">
                <a:latin typeface="Angsana New"/>
              </a:rPr>
              <a:t> </a:t>
            </a:r>
            <a:r>
              <a:rPr lang="en-US" sz="1800" dirty="0" err="1">
                <a:latin typeface="Angsana New"/>
              </a:rPr>
              <a:t>dve</a:t>
            </a:r>
            <a:r>
              <a:rPr lang="en-US" sz="1800" dirty="0">
                <a:latin typeface="Angsana New"/>
              </a:rPr>
              <a:t> </a:t>
            </a:r>
            <a:r>
              <a:rPr lang="en-US" sz="1800" dirty="0" err="1">
                <a:latin typeface="Angsana New"/>
              </a:rPr>
              <a:t>hodiny</a:t>
            </a:r>
            <a:r>
              <a:rPr lang="en-US" sz="1800" dirty="0">
                <a:latin typeface="Angsana New"/>
              </a:rPr>
              <a:t> </a:t>
            </a:r>
            <a:r>
              <a:rPr lang="en-US" sz="1800" dirty="0" err="1">
                <a:latin typeface="Angsana New"/>
              </a:rPr>
              <a:t>týždenne</a:t>
            </a:r>
            <a:r>
              <a:rPr lang="en-US" sz="1800" dirty="0">
                <a:latin typeface="Angsana New"/>
              </a:rPr>
              <a:t>.</a:t>
            </a:r>
          </a:p>
          <a:p>
            <a:pPr algn="l"/>
            <a:r>
              <a:rPr lang="en-US" sz="1800" dirty="0"/>
              <a:t/>
            </a:r>
            <a:br>
              <a:rPr lang="en-US" sz="1800" dirty="0"/>
            </a:br>
            <a:endParaRPr lang="en-US" sz="1800" dirty="0">
              <a:solidFill>
                <a:srgbClr val="3C222D">
                  <a:alpha val="60000"/>
                </a:srgb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69636" y="703385"/>
            <a:ext cx="5377962" cy="5429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676557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32768DCD-B824-413A-B330-8D57ADB372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6E45848-BEDA-4F24-9C4E-DA21209582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664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B2BB8117-A903-442C-9223-A4FEB85C32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63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xmlns="" id="{C59300B8-3117-43F8-9F8E-68DB9F002F9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2743203" y="3"/>
            <a:ext cx="6857999" cy="6857999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xmlns="" id="{1AFAE680-42C1-4104-B74F-B0A8F1FB264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73990" y="1194076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xmlns="" id="{828A8BA9-B3FE-4C96-A0A1-72A0D2C855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6439625" y="194271"/>
            <a:ext cx="5760743" cy="5737917"/>
          </a:xfrm>
          <a:prstGeom prst="ellipse">
            <a:avLst/>
          </a:pr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5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1003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4D0C0C-B2A3-4396-B25C-F7E77C2E2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339" y="554543"/>
            <a:ext cx="10588668" cy="1220505"/>
          </a:xfrm>
        </p:spPr>
        <p:txBody>
          <a:bodyPr anchor="b">
            <a:normAutofit fontScale="90000"/>
          </a:bodyPr>
          <a:lstStyle/>
          <a:p>
            <a:r>
              <a:rPr lang="en-US" sz="4400" b="1" u="sng" dirty="0">
                <a:solidFill>
                  <a:srgbClr val="0070C0"/>
                </a:solidFill>
                <a:ea typeface="+mj-lt"/>
                <a:cs typeface="+mj-lt"/>
              </a:rPr>
              <a:t>SEMINÁR ZO SLOVENSKÉHO JAZYKA A LITERATÚRY SSJL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34A5BB-86AE-45C3-9AD7-EAF4EBE264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87680" y="2533260"/>
            <a:ext cx="11275643" cy="39568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28600" indent="0">
              <a:lnSpc>
                <a:spcPct val="100000"/>
              </a:lnSpc>
              <a:buNone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Prvý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polrok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: 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-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príprava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na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EČ MS (test) a PFIČ (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sloh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)</a:t>
            </a:r>
            <a:r>
              <a:rPr lang="sk-SK" sz="20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,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-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opakovanie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jednotlivých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jazykových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rovín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(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teória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a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ukážky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s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cvičeniami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) +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precvičovanie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určených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slohových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žánrov</a:t>
            </a:r>
            <a:r>
              <a:rPr lang="sk-SK" sz="20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, skúšobné písanie maturitného slohu.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>
              <a:solidFill>
                <a:srgbClr val="FFFFFF"/>
              </a:solidFill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Druhý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polrok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a typeface="+mn-lt"/>
                <a:cs typeface="+mn-lt"/>
              </a:rPr>
              <a:t>: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-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príprava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na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ÚFIČ (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ústna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skúška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)</a:t>
            </a:r>
            <a:r>
              <a:rPr lang="sk-SK" sz="20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,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 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-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opakovanie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literárnych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období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(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teória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+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ukážky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literárnych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textov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s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úlohami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)</a:t>
            </a:r>
            <a:r>
              <a:rPr lang="sk-SK" sz="20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, povinných diel.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endParaRPr lang="en-US" sz="17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08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19B36E71-93BD-4984-AC9C-CC9FB9CC06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A767031-C99F-4567-B7D9-353331C779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664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60000"/>
                </a:schemeClr>
              </a:gs>
              <a:gs pos="100000">
                <a:schemeClr val="accent1">
                  <a:alpha val="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63FEDEE9-12A6-4011-A532-8071D6086B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63"/>
            <a:ext cx="12188952" cy="6858000"/>
          </a:xfrm>
          <a:prstGeom prst="rect">
            <a:avLst/>
          </a:prstGeom>
          <a:solidFill>
            <a:schemeClr val="bg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57C37CE9-19CE-49DF-A887-2214EBB1F0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2743203" y="3"/>
            <a:ext cx="6857999" cy="6857999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</a:gradFill>
          <a:ln>
            <a:noFill/>
          </a:ln>
          <a:effectLst>
            <a:softEdge rad="520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xmlns="" id="{7EF84E8E-7E93-4DEE-BCFB-2AE29098B5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73990" y="1194076"/>
            <a:ext cx="5589934" cy="5737916"/>
          </a:xfrm>
          <a:prstGeom prst="ellipse">
            <a:avLst/>
          </a:prstGeom>
          <a:gradFill>
            <a:gsLst>
              <a:gs pos="0">
                <a:schemeClr val="accent1">
                  <a:alpha val="40000"/>
                </a:schemeClr>
              </a:gs>
              <a:gs pos="100000">
                <a:schemeClr val="accent5">
                  <a:alpha val="20000"/>
                </a:schemeClr>
              </a:gs>
            </a:gsLst>
            <a:lin ang="2700000" scaled="1"/>
          </a:gradFill>
          <a:ln>
            <a:noFill/>
          </a:ln>
          <a:effectLst>
            <a:softEdge rad="952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4B4EC3-C9B8-483A-AE71-794639D57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285" y="857254"/>
            <a:ext cx="4443609" cy="5143499"/>
          </a:xfrm>
        </p:spPr>
        <p:txBody>
          <a:bodyPr anchor="ctr">
            <a:normAutofit/>
          </a:bodyPr>
          <a:lstStyle/>
          <a:p>
            <a:r>
              <a:rPr lang="en-US" sz="4400" b="1" dirty="0">
                <a:solidFill>
                  <a:srgbClr val="0070C0"/>
                </a:solidFill>
                <a:ea typeface="+mj-lt"/>
                <a:cs typeface="+mj-lt"/>
              </a:rPr>
              <a:t>UKÁŽKA Z PRACOVNÉHO LISTU</a:t>
            </a:r>
            <a:endParaRPr lang="en-US" sz="4400" dirty="0">
              <a:solidFill>
                <a:srgbClr val="0070C0"/>
              </a:solidFill>
            </a:endParaRPr>
          </a:p>
          <a:p>
            <a:r>
              <a:rPr lang="en-US" sz="4400" dirty="0"/>
              <a:t/>
            </a:r>
            <a:br>
              <a:rPr lang="en-US" sz="4400" dirty="0"/>
            </a:b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39A8BA4-BEC8-4DD1-8D44-92BE7412615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683977" y="84817"/>
            <a:ext cx="7669822" cy="6657061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22860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a) </a:t>
            </a:r>
            <a:r>
              <a:rPr lang="sk-SK" sz="1800" b="1" dirty="0" smtClean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Na vynechané miesta doplňte správne hlásky:</a:t>
            </a:r>
            <a:endParaRPr lang="en-US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r>
              <a:rPr lang="en-US" sz="1800" dirty="0">
                <a:solidFill>
                  <a:schemeClr val="bg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>
                <a:solidFill>
                  <a:schemeClr val="bg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k-SK" sz="2000" dirty="0" smtClean="0"/>
              <a:t>Jar nastala. Lúče slnca otepleli; zem zohriata vydáva paru a vôňu. Povetrie </a:t>
            </a:r>
            <a:r>
              <a:rPr lang="sk-SK" sz="2000" dirty="0" err="1" smtClean="0"/>
              <a:t>kl_ké</a:t>
            </a:r>
            <a:r>
              <a:rPr lang="sk-SK" sz="2000" dirty="0" smtClean="0"/>
              <a:t>, sťaby hladkalo, a plné sviežosti. Tráva na lúkach tisne sa von, vŕby a </a:t>
            </a:r>
            <a:r>
              <a:rPr lang="sk-SK" sz="2000" dirty="0" err="1" smtClean="0"/>
              <a:t>rak_ty</a:t>
            </a:r>
            <a:r>
              <a:rPr lang="sk-SK" sz="2000" dirty="0" smtClean="0"/>
              <a:t> začínajú pučiť pri potokoch. Všetko budí sa k životu a hýbe k činu. Ľud chvatom berie sa do </a:t>
            </a:r>
            <a:r>
              <a:rPr lang="sk-SK" sz="2000" dirty="0" err="1" smtClean="0"/>
              <a:t>jarn_ch</a:t>
            </a:r>
            <a:r>
              <a:rPr lang="sk-SK" sz="2000" dirty="0" smtClean="0"/>
              <a:t> prác. Cez zimu oddychoval každý, </a:t>
            </a:r>
            <a:r>
              <a:rPr lang="sk-SK" sz="2000" dirty="0" err="1" smtClean="0"/>
              <a:t>zaležané</a:t>
            </a:r>
            <a:r>
              <a:rPr lang="sk-SK" sz="2000" dirty="0" smtClean="0"/>
              <a:t> údy </a:t>
            </a:r>
            <a:r>
              <a:rPr lang="sk-SK" sz="2000" u="sng" dirty="0" smtClean="0"/>
              <a:t>žiadajú</a:t>
            </a:r>
            <a:r>
              <a:rPr lang="sk-SK" sz="2000" dirty="0" smtClean="0"/>
              <a:t> sa na čerstvé povetrie – do poľa. Tváre omaľujú sa v slnci na červeno, oči prijmú </a:t>
            </a:r>
            <a:r>
              <a:rPr lang="sk-SK" sz="2000" dirty="0" err="1" smtClean="0"/>
              <a:t>sv_t</a:t>
            </a:r>
            <a:r>
              <a:rPr lang="sk-SK" sz="2000" dirty="0" smtClean="0"/>
              <a:t> bystrý a smelý. Iba u Ťapákov chlapi postávajú po dvore a nemôžu striasť zo seba zimnú lieň. Nemôžu sa nahútať, či ísť začať dnes oračku, či nie. Role síce túžia u_ za pluhom – no nie je piatok, ale streda. U Ťapákov však </a:t>
            </a:r>
            <a:r>
              <a:rPr lang="sk-SK" sz="2000" dirty="0" err="1" smtClean="0"/>
              <a:t>odja_živa</a:t>
            </a:r>
            <a:r>
              <a:rPr lang="sk-SK" sz="2000" dirty="0" smtClean="0"/>
              <a:t> nezačínali práce v iný deň. V minulý piatok orať nemohli, bolo primokro, treba im šetriť slabo </a:t>
            </a:r>
            <a:r>
              <a:rPr lang="sk-SK" sz="2000" dirty="0" err="1" smtClean="0"/>
              <a:t>prez_movaný</a:t>
            </a:r>
            <a:r>
              <a:rPr lang="sk-SK" sz="2000" dirty="0" smtClean="0"/>
              <a:t> statok, ale ak budú čakať do </a:t>
            </a:r>
            <a:r>
              <a:rPr lang="sk-SK" sz="2000" dirty="0" err="1" smtClean="0"/>
              <a:t>piatk</a:t>
            </a:r>
            <a:r>
              <a:rPr lang="sk-SK" sz="2000" dirty="0" smtClean="0"/>
              <a:t>_, zatvrdne zem. Mali by teda ísť dnes, ale či to bude dobre, či sa </a:t>
            </a:r>
            <a:r>
              <a:rPr lang="sk-SK" sz="2000" dirty="0" err="1" smtClean="0"/>
              <a:t>v_darí</a:t>
            </a:r>
            <a:r>
              <a:rPr lang="sk-SK" sz="2000" dirty="0" smtClean="0"/>
              <a:t>, keď začnú prácu v iný deň? Či tu bude požehnania…? </a:t>
            </a:r>
            <a:endParaRPr lang="en-US" sz="2000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b) Z </a:t>
            </a: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ktorého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diela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pochádza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ukážka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? </a:t>
            </a: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Kto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je </a:t>
            </a: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autorom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diela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?</a:t>
            </a:r>
            <a:r>
              <a:rPr lang="en-US" sz="1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c) </a:t>
            </a: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Zaraďte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dielo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, z </a:t>
            </a: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ktorého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pochádza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ukážka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, do </a:t>
            </a:r>
            <a:r>
              <a:rPr lang="en-US" sz="1800" b="1" dirty="0" err="1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literárneho</a:t>
            </a: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</a:t>
            </a:r>
            <a:r>
              <a:rPr lang="sk-SK" sz="1800" b="1" dirty="0" smtClean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obdobia</a:t>
            </a:r>
            <a:r>
              <a:rPr lang="en-US" sz="1800" b="1" dirty="0" smtClean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.</a:t>
            </a:r>
            <a:r>
              <a:rPr lang="sk-SK" sz="1800" b="1" dirty="0" smtClean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 Vymenujte tri znaky daného obdobia. Určte </a:t>
            </a:r>
            <a:r>
              <a:rPr lang="sk-SK" sz="1800" b="1" dirty="0" err="1" smtClean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lit</a:t>
            </a:r>
            <a:r>
              <a:rPr lang="sk-SK" sz="1800" b="1" dirty="0" smtClean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. druh a formu diela. </a:t>
            </a:r>
            <a:r>
              <a:rPr lang="en-US" sz="1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d) </a:t>
            </a:r>
            <a:r>
              <a:rPr lang="sk-SK" sz="1800" b="1" dirty="0" smtClean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Vypíšte z ukážky tri slová, v ktorých nastáva </a:t>
            </a:r>
            <a:r>
              <a:rPr lang="sk-SK" sz="1800" b="1" dirty="0" err="1" smtClean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znelostná</a:t>
            </a:r>
            <a:r>
              <a:rPr lang="sk-SK" sz="1800" b="1" dirty="0" smtClean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 asimilácia.</a:t>
            </a:r>
            <a:endParaRPr lang="en-US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endParaRPr lang="en-US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e) </a:t>
            </a:r>
            <a:r>
              <a:rPr lang="sk-SK" sz="1800" b="1" dirty="0" smtClean="0">
                <a:solidFill>
                  <a:srgbClr val="0070C0"/>
                </a:solidFill>
                <a:latin typeface="Times New Roman" pitchFamily="18" charset="0"/>
                <a:ea typeface="+mn-lt"/>
                <a:cs typeface="Times New Roman" pitchFamily="18" charset="0"/>
              </a:rPr>
              <a:t>Určte všetky gramatické kategórie podčiarknutého slovesa v texte. </a:t>
            </a:r>
            <a:endParaRPr lang="en-US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0">
              <a:lnSpc>
                <a:spcPct val="100000"/>
              </a:lnSpc>
              <a:buClr>
                <a:srgbClr val="F0E4E9"/>
              </a:buClr>
              <a:buNone/>
            </a:pPr>
            <a:endParaRPr lang="en-US" sz="1200" dirty="0">
              <a:solidFill>
                <a:schemeClr val="bg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Rovná spojovacia šípka 4">
            <a:extLst>
              <a:ext uri="{FF2B5EF4-FFF2-40B4-BE49-F238E27FC236}">
                <a16:creationId xmlns:a16="http://schemas.microsoft.com/office/drawing/2014/main" xmlns="" id="{71642782-C945-7982-13FE-541538F24B71}"/>
              </a:ext>
            </a:extLst>
          </p:cNvPr>
          <p:cNvCxnSpPr/>
          <p:nvPr/>
        </p:nvCxnSpPr>
        <p:spPr>
          <a:xfrm>
            <a:off x="2130644" y="3429000"/>
            <a:ext cx="1087341" cy="879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35613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151</TotalTime>
  <Words>28</Words>
  <Application>Microsoft Office PowerPoint</Application>
  <PresentationFormat>Vlastná</PresentationFormat>
  <Paragraphs>24</Paragraphs>
  <Slides>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3</vt:i4>
      </vt:variant>
    </vt:vector>
  </HeadingPairs>
  <TitlesOfParts>
    <vt:vector size="4" baseType="lpstr">
      <vt:lpstr>Medián</vt:lpstr>
      <vt:lpstr>JAZYK A KOMUNIKÁCIA  Seminár zo slovenského jazyka a literatúry (SSJL) </vt:lpstr>
      <vt:lpstr>SEMINÁR ZO SLOVENSKÉHO JAZYKA A LITERATÚRY SSJL</vt:lpstr>
      <vt:lpstr>UKÁŽKA Z PRACOVNÉHO LISTU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Janka Záborská</dc:creator>
  <cp:lastModifiedBy>Janka Záborská</cp:lastModifiedBy>
  <cp:revision>132</cp:revision>
  <dcterms:created xsi:type="dcterms:W3CDTF">2022-02-13T14:50:44Z</dcterms:created>
  <dcterms:modified xsi:type="dcterms:W3CDTF">2025-04-11T11:04:10Z</dcterms:modified>
</cp:coreProperties>
</file>